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4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1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3986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394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444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702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1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29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8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0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1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41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04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93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72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55DF7-816F-4BC3-A0DB-62A5105B7A08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1755CD7-B55A-42FC-8AE3-8AD87E612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7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inakalakutskaya.r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6095" y="1358281"/>
            <a:ext cx="7766936" cy="1646302"/>
          </a:xfrm>
        </p:spPr>
        <p:txBody>
          <a:bodyPr/>
          <a:lstStyle/>
          <a:p>
            <a:pPr algn="l"/>
            <a:r>
              <a:rPr lang="ru-RU" sz="6000" dirty="0" smtClean="0"/>
              <a:t>Знакомство </a:t>
            </a:r>
            <a:br>
              <a:rPr lang="ru-RU" sz="6000" dirty="0" smtClean="0"/>
            </a:br>
            <a:r>
              <a:rPr lang="ru-RU" sz="6000" dirty="0" smtClean="0"/>
              <a:t>с арт-терапией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68980" y="3659448"/>
            <a:ext cx="3125337" cy="88640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7C80"/>
                </a:solidFill>
              </a:rPr>
              <a:t>мастер-класс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422" y="3150081"/>
            <a:ext cx="1693482" cy="1693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6095" y="5190651"/>
            <a:ext cx="67556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Автор:</a:t>
            </a:r>
            <a:r>
              <a:rPr lang="ru-RU" dirty="0" smtClean="0">
                <a:solidFill>
                  <a:srgbClr val="FF7C80"/>
                </a:solidFill>
              </a:rPr>
              <a:t> Калакуцкая Алина</a:t>
            </a:r>
          </a:p>
          <a:p>
            <a:r>
              <a:rPr lang="ru-RU" sz="1600" dirty="0" smtClean="0">
                <a:solidFill>
                  <a:srgbClr val="996633"/>
                </a:solidFill>
              </a:rPr>
              <a:t>психолог, арт-терапевт, обучающий тренер по арт-терапии</a:t>
            </a:r>
            <a:endParaRPr lang="ru-RU" sz="1600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9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Арт-терапия – это…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76689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600" dirty="0" smtClean="0"/>
              <a:t>Термин </a:t>
            </a:r>
            <a:r>
              <a:rPr lang="ru-RU" sz="1600" dirty="0"/>
              <a:t>«арт-терапия» появился в начале 1940-х годов </a:t>
            </a:r>
            <a:endParaRPr lang="ru-RU" sz="1600" dirty="0" smtClean="0"/>
          </a:p>
          <a:p>
            <a:r>
              <a:rPr lang="ru-RU" sz="1600" dirty="0">
                <a:solidFill>
                  <a:srgbClr val="FF7C80"/>
                </a:solidFill>
              </a:rPr>
              <a:t>Арт-терапия переводится как "терапия искусством", то есть помощь человеку через </a:t>
            </a:r>
            <a:r>
              <a:rPr lang="ru-RU" sz="1600" dirty="0" smtClean="0">
                <a:solidFill>
                  <a:srgbClr val="FF7C80"/>
                </a:solidFill>
              </a:rPr>
              <a:t>творчество</a:t>
            </a:r>
            <a:endParaRPr lang="ru-RU" sz="1600" dirty="0">
              <a:solidFill>
                <a:srgbClr val="FF7C80"/>
              </a:solidFill>
            </a:endParaRPr>
          </a:p>
          <a:p>
            <a:r>
              <a:rPr lang="ru-RU" sz="1600" dirty="0"/>
              <a:t>Является одним из современных направлений </a:t>
            </a:r>
            <a:r>
              <a:rPr lang="ru-RU" sz="1600" dirty="0" smtClean="0"/>
              <a:t>психотерапии</a:t>
            </a:r>
            <a:endParaRPr lang="ru-RU" sz="16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987" y="1636228"/>
            <a:ext cx="5297362" cy="25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3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305" y="650544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Арт-терапия богата направлениями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55305" y="1751156"/>
            <a:ext cx="8596668" cy="4567757"/>
          </a:xfrm>
        </p:spPr>
        <p:txBody>
          <a:bodyPr>
            <a:normAutofit fontScale="85000" lnSpcReduction="20000"/>
          </a:bodyPr>
          <a:lstStyle/>
          <a:p>
            <a:r>
              <a:rPr lang="ru-RU" sz="1900" dirty="0"/>
              <a:t>И</a:t>
            </a:r>
            <a:r>
              <a:rPr lang="ru-RU" sz="1900" dirty="0" smtClean="0"/>
              <a:t>зотерапия (рисование)</a:t>
            </a:r>
          </a:p>
          <a:p>
            <a:r>
              <a:rPr lang="ru-RU" sz="1900" dirty="0" smtClean="0"/>
              <a:t>Работа с пластическими материалами (лепка из пластилина, теста, глины)</a:t>
            </a:r>
          </a:p>
          <a:p>
            <a:r>
              <a:rPr lang="ru-RU" sz="1900" dirty="0" smtClean="0"/>
              <a:t>Песочная терапия</a:t>
            </a:r>
          </a:p>
          <a:p>
            <a:r>
              <a:rPr lang="ru-RU" sz="1900" dirty="0" smtClean="0"/>
              <a:t>Сказкотерапия</a:t>
            </a:r>
          </a:p>
          <a:p>
            <a:r>
              <a:rPr lang="ru-RU" sz="1900" dirty="0" smtClean="0"/>
              <a:t>Коллажирование (создание коллажей)</a:t>
            </a:r>
          </a:p>
          <a:p>
            <a:r>
              <a:rPr lang="ru-RU" sz="1900" dirty="0" smtClean="0"/>
              <a:t>Музыкотерапия</a:t>
            </a:r>
          </a:p>
          <a:p>
            <a:r>
              <a:rPr lang="ru-RU" sz="1900" dirty="0" smtClean="0"/>
              <a:t>Фильмотерапия</a:t>
            </a:r>
          </a:p>
          <a:p>
            <a:r>
              <a:rPr lang="ru-RU" sz="1900" dirty="0" smtClean="0"/>
              <a:t>Фототерапия</a:t>
            </a:r>
          </a:p>
          <a:p>
            <a:r>
              <a:rPr lang="ru-RU" sz="1900" dirty="0" smtClean="0"/>
              <a:t>Драматерапия (театротерапия)</a:t>
            </a:r>
          </a:p>
          <a:p>
            <a:r>
              <a:rPr lang="ru-RU" sz="1900" dirty="0" smtClean="0"/>
              <a:t>Куклотерапия</a:t>
            </a:r>
          </a:p>
          <a:p>
            <a:r>
              <a:rPr lang="ru-RU" sz="1900" dirty="0" smtClean="0"/>
              <a:t>Ландшафтная терапия</a:t>
            </a:r>
          </a:p>
          <a:p>
            <a:r>
              <a:rPr lang="ru-RU" sz="1900" dirty="0" smtClean="0"/>
              <a:t>Мандала-терапия</a:t>
            </a:r>
          </a:p>
          <a:p>
            <a:r>
              <a:rPr lang="ru-RU" sz="1900" dirty="0" smtClean="0"/>
              <a:t>Фуд-арт</a:t>
            </a:r>
          </a:p>
          <a:p>
            <a:r>
              <a:rPr lang="ru-RU" sz="1900" dirty="0" smtClean="0"/>
              <a:t>И др.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639" y="2991410"/>
            <a:ext cx="3869918" cy="264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91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преимущества арт-терапии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ru-RU" sz="1700" dirty="0" smtClean="0"/>
              <a:t>не </a:t>
            </a:r>
            <a:r>
              <a:rPr lang="ru-RU" sz="1700" dirty="0"/>
              <a:t>имеет противопоказаний,</a:t>
            </a:r>
          </a:p>
          <a:p>
            <a:pPr fontAlgn="base"/>
            <a:r>
              <a:rPr lang="ru-RU" sz="1700" dirty="0" smtClean="0"/>
              <a:t>не </a:t>
            </a:r>
            <a:r>
              <a:rPr lang="ru-RU" sz="1700" dirty="0"/>
              <a:t>имеет возрастных ограничений,</a:t>
            </a:r>
          </a:p>
          <a:p>
            <a:pPr fontAlgn="base"/>
            <a:r>
              <a:rPr lang="ru-RU" sz="1700" dirty="0" smtClean="0"/>
              <a:t>не </a:t>
            </a:r>
            <a:r>
              <a:rPr lang="ru-RU" sz="1700" dirty="0"/>
              <a:t>имеет правил и «рамок», </a:t>
            </a:r>
          </a:p>
          <a:p>
            <a:pPr fontAlgn="base"/>
            <a:r>
              <a:rPr lang="ru-RU" sz="1700" dirty="0" smtClean="0"/>
              <a:t>подходит </a:t>
            </a:r>
            <a:r>
              <a:rPr lang="ru-RU" sz="1700" dirty="0"/>
              <a:t>практически всем,</a:t>
            </a:r>
          </a:p>
          <a:p>
            <a:pPr fontAlgn="base"/>
            <a:r>
              <a:rPr lang="ru-RU" sz="1700" dirty="0" smtClean="0"/>
              <a:t>проста </a:t>
            </a:r>
            <a:r>
              <a:rPr lang="ru-RU" sz="1700" dirty="0"/>
              <a:t>в применении,</a:t>
            </a:r>
          </a:p>
          <a:p>
            <a:pPr fontAlgn="base"/>
            <a:r>
              <a:rPr lang="ru-RU" sz="1700" dirty="0" smtClean="0"/>
              <a:t>работает </a:t>
            </a:r>
            <a:r>
              <a:rPr lang="ru-RU" sz="1700" dirty="0"/>
              <a:t>мягко, бережно, но одновременно и глубоко, </a:t>
            </a:r>
          </a:p>
          <a:p>
            <a:pPr fontAlgn="base"/>
            <a:r>
              <a:rPr lang="ru-RU" sz="1700" dirty="0" smtClean="0"/>
              <a:t>не </a:t>
            </a:r>
            <a:r>
              <a:rPr lang="ru-RU" sz="1700" dirty="0"/>
              <a:t>требует специальных навыков (например, умения рисовать),</a:t>
            </a:r>
          </a:p>
          <a:p>
            <a:pPr fontAlgn="base"/>
            <a:r>
              <a:rPr lang="ru-RU" sz="1700" dirty="0" smtClean="0"/>
              <a:t>богата </a:t>
            </a:r>
            <a:r>
              <a:rPr lang="ru-RU" sz="1700" dirty="0"/>
              <a:t>материалами (средствами выражения),</a:t>
            </a:r>
          </a:p>
          <a:p>
            <a:pPr fontAlgn="base"/>
            <a:r>
              <a:rPr lang="ru-RU" sz="1700" dirty="0" smtClean="0"/>
              <a:t>всегда ресурсна </a:t>
            </a:r>
            <a:r>
              <a:rPr lang="ru-RU" sz="1700" dirty="0"/>
              <a:t>и целительна, так как основана на творчестве, </a:t>
            </a:r>
          </a:p>
          <a:p>
            <a:pPr fontAlgn="base"/>
            <a:r>
              <a:rPr lang="ru-RU" sz="1700" dirty="0" smtClean="0"/>
              <a:t>чудесно </a:t>
            </a:r>
            <a:r>
              <a:rPr lang="ru-RU" sz="1700" dirty="0"/>
              <a:t>сочетается с другими направлениями работы и может быть гармонично встроена в педагогическую, медицинскую, социальную и другую деятельность.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73956" y="1156277"/>
            <a:ext cx="2015745" cy="301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5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73390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Возможности арт-терапии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869" y="1673866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FF7C80"/>
                </a:solidFill>
              </a:rPr>
              <a:t>Арт-терапия </a:t>
            </a:r>
            <a:r>
              <a:rPr lang="ru-RU" sz="1600" dirty="0" smtClean="0">
                <a:solidFill>
                  <a:srgbClr val="FF7C80"/>
                </a:solidFill>
              </a:rPr>
              <a:t>помогает:</a:t>
            </a:r>
            <a:endParaRPr lang="ru-RU" sz="1600" dirty="0">
              <a:solidFill>
                <a:srgbClr val="FF7C80"/>
              </a:solidFill>
            </a:endParaRPr>
          </a:p>
          <a:p>
            <a:r>
              <a:rPr lang="ru-RU" sz="1600" dirty="0"/>
              <a:t>лучше понять себя: свои чувства, желания, мысли; </a:t>
            </a:r>
          </a:p>
          <a:p>
            <a:r>
              <a:rPr lang="ru-RU" sz="1600" dirty="0"/>
              <a:t>выразить свои эмоции и чувства, зачастую не осознаваемые и подавляемые; </a:t>
            </a:r>
          </a:p>
          <a:p>
            <a:r>
              <a:rPr lang="ru-RU" sz="1600" dirty="0"/>
              <a:t>наглядно увидеть ситуацию, которую хотим изменить, и варианты её решения;</a:t>
            </a:r>
          </a:p>
          <a:p>
            <a:r>
              <a:rPr lang="ru-RU" sz="1600" dirty="0"/>
              <a:t>развить воображение, креативное мышление, творческое видение мира, интуицию; </a:t>
            </a:r>
          </a:p>
          <a:p>
            <a:r>
              <a:rPr lang="ru-RU" sz="1600" dirty="0"/>
              <a:t>снять напряжение, </a:t>
            </a:r>
          </a:p>
          <a:p>
            <a:r>
              <a:rPr lang="ru-RU" sz="1600" dirty="0"/>
              <a:t>повысить самооценку, </a:t>
            </a:r>
          </a:p>
          <a:p>
            <a:r>
              <a:rPr lang="ru-RU" sz="1600" dirty="0"/>
              <a:t>осознать свои ресурсы, </a:t>
            </a:r>
          </a:p>
          <a:p>
            <a:r>
              <a:rPr lang="ru-RU" sz="1600" dirty="0"/>
              <a:t>повысить внутреннюю согласованность, целостность,</a:t>
            </a:r>
          </a:p>
          <a:p>
            <a:r>
              <a:rPr lang="ru-RU" sz="1600" dirty="0"/>
              <a:t>тренирует осознанность,</a:t>
            </a:r>
          </a:p>
          <a:p>
            <a:r>
              <a:rPr lang="ru-RU" sz="1600" dirty="0"/>
              <a:t>открыть в себе инициативного, ответственного деятеля,</a:t>
            </a:r>
          </a:p>
          <a:p>
            <a:r>
              <a:rPr lang="ru-RU" sz="1600" dirty="0"/>
              <a:t>и, в целом, стать более счастливым и гармоничным человеком!</a:t>
            </a:r>
          </a:p>
          <a:p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278" y="3580738"/>
            <a:ext cx="2736724" cy="18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4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Упражнение «Цветовой круг»                   </a:t>
            </a:r>
            <a:r>
              <a:rPr lang="ru-RU" sz="2400" dirty="0" smtClean="0"/>
              <a:t>(Модификация Калакуцкой А.А.)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8917042" cy="4825242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FF7C80"/>
                </a:solidFill>
              </a:rPr>
              <a:t>Цель:</a:t>
            </a:r>
            <a:r>
              <a:rPr lang="ru-RU" sz="1600" dirty="0"/>
              <a:t> знакомство с многообразием цвета, творческое самовыражение, развитие навыка рефлексии, развитие умения быть наблюдателем.</a:t>
            </a:r>
          </a:p>
          <a:p>
            <a:r>
              <a:rPr lang="ru-RU" sz="1600" dirty="0">
                <a:solidFill>
                  <a:srgbClr val="FF7C80"/>
                </a:solidFill>
              </a:rPr>
              <a:t>Материалы:</a:t>
            </a:r>
            <a:r>
              <a:rPr lang="ru-RU" sz="1600" dirty="0"/>
              <a:t> на выбор - карандаши, масляная пастель, гуашь, акварель, а также листы бумаги А4, тарелочки, кисти, стаканчики с водой.</a:t>
            </a:r>
          </a:p>
          <a:p>
            <a:r>
              <a:rPr lang="ru-RU" sz="1600" dirty="0">
                <a:solidFill>
                  <a:srgbClr val="FF7C80"/>
                </a:solidFill>
              </a:rPr>
              <a:t>Инструкция:</a:t>
            </a:r>
            <a:r>
              <a:rPr lang="ru-RU" sz="1600" dirty="0"/>
              <a:t> «Выберите тот материал из предложенных, который нравится вам больше всего или с которым просто хочется сейчас </a:t>
            </a:r>
            <a:r>
              <a:rPr lang="ru-RU" sz="1600" dirty="0" smtClean="0"/>
              <a:t>взаимодействовать. </a:t>
            </a:r>
            <a:r>
              <a:rPr lang="ru-RU" sz="1600" dirty="0"/>
              <a:t>Это могут быть или карандаши, или пастель, или гуашь, или акварель. Выберите что-то одно. Затем возьмите лист бумаги и обведите тарелочку – получится круг. После этого откройте упаковку и посмотрите, сколько цветов в упаковке – столько и будет секторов. Разделите круг на столько частей, сколько у вас есть цветов. Закрасьте каждый сектор своим цветом. Причем, разделить круг на части вы можете так, как хотите – главное, чтобы каждому цвету нашлось место. В процессе работы обращайте внимание на то, что вы чувствуете при работы с каждом цветом. Отметьте для себя, какие цвета сейчас больше нравятся, </a:t>
            </a:r>
            <a:r>
              <a:rPr lang="ru-RU" sz="1600" dirty="0" smtClean="0"/>
              <a:t>а </a:t>
            </a:r>
            <a:r>
              <a:rPr lang="ru-RU" sz="1600" dirty="0"/>
              <a:t>какие – меньше</a:t>
            </a:r>
            <a:r>
              <a:rPr lang="ru-RU" sz="1600" dirty="0" smtClean="0"/>
              <a:t>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02880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   Примеры выполнения упражнения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086" y="1650852"/>
            <a:ext cx="2745944" cy="2061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713493" y="1650852"/>
            <a:ext cx="2761801" cy="2069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19" y="4184800"/>
            <a:ext cx="2771845" cy="2076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592" y="4184798"/>
            <a:ext cx="2761801" cy="2076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18" y="4184799"/>
            <a:ext cx="2771845" cy="20769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163" y="4184797"/>
            <a:ext cx="2771845" cy="207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40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Вопросы для обсуждения упражнения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/>
              <a:t>«Какие цвета вам больше понравились, а какие – меньше</a:t>
            </a:r>
            <a:r>
              <a:rPr lang="ru-RU" sz="1600" dirty="0" smtClean="0"/>
              <a:t>?»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«Что вы чувствовали в процессе выполнения задания</a:t>
            </a:r>
            <a:r>
              <a:rPr lang="ru-RU" sz="1600" dirty="0" smtClean="0"/>
              <a:t>?»</a:t>
            </a:r>
          </a:p>
          <a:p>
            <a:r>
              <a:rPr lang="ru-RU" sz="1600" dirty="0" smtClean="0"/>
              <a:t>«</a:t>
            </a:r>
            <a:r>
              <a:rPr lang="ru-RU" sz="1600" dirty="0"/>
              <a:t>Расскажите про тот цвет, который понравился больше всего – что он означает для вас, с чем ассоциируется?»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53" y="3850407"/>
            <a:ext cx="3870899" cy="25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9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      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33516"/>
            <a:ext cx="8596668" cy="3125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На сайте </a:t>
            </a:r>
            <a:r>
              <a:rPr lang="en-US" sz="1600" dirty="0" smtClean="0">
                <a:solidFill>
                  <a:srgbClr val="FF7C80"/>
                </a:solidFill>
                <a:hlinkClick r:id="rId2"/>
              </a:rPr>
              <a:t>www.alinakalakutskaya.ru</a:t>
            </a:r>
            <a:r>
              <a:rPr lang="en-US" sz="1600" b="1" dirty="0" smtClean="0">
                <a:solidFill>
                  <a:srgbClr val="FF7C80"/>
                </a:solidFill>
              </a:rPr>
              <a:t> </a:t>
            </a:r>
            <a:r>
              <a:rPr lang="ru-RU" sz="1600" dirty="0" smtClean="0"/>
              <a:t>вы найдете</a:t>
            </a:r>
            <a:r>
              <a:rPr lang="ru-RU" sz="1600" dirty="0" smtClean="0"/>
              <a:t>:</a:t>
            </a:r>
          </a:p>
          <a:p>
            <a:pPr marL="0" indent="0">
              <a:buNone/>
            </a:pPr>
            <a:endParaRPr lang="ru-RU" sz="1600" dirty="0" smtClean="0"/>
          </a:p>
          <a:p>
            <a:r>
              <a:rPr lang="ru-RU" sz="1600" dirty="0" smtClean="0"/>
              <a:t>Чек-листы по арт-терапии</a:t>
            </a:r>
          </a:p>
          <a:p>
            <a:r>
              <a:rPr lang="ru-RU" sz="1600" dirty="0" smtClean="0"/>
              <a:t>Видео прямых эфиров по арт-терапии</a:t>
            </a:r>
          </a:p>
          <a:p>
            <a:r>
              <a:rPr lang="ru-RU" sz="1600" dirty="0" smtClean="0"/>
              <a:t>Отрывки из книги «Арт-терапия в работе с детьми и со взрослыми»</a:t>
            </a:r>
          </a:p>
          <a:p>
            <a:r>
              <a:rPr lang="ru-RU" sz="1600" dirty="0" smtClean="0">
                <a:solidFill>
                  <a:srgbClr val="FF7C80"/>
                </a:solidFill>
              </a:rPr>
              <a:t>Информацию о дистанционном индивидуальном курсе                                           «Арт-терапия в работе с детьми и взрослыми»</a:t>
            </a:r>
            <a:endParaRPr lang="ru-RU" sz="1600" dirty="0">
              <a:solidFill>
                <a:srgbClr val="FF7C80"/>
              </a:solidFill>
            </a:endParaRP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      </a:t>
            </a:r>
          </a:p>
          <a:p>
            <a:pPr marL="0" indent="0">
              <a:buNone/>
            </a:pPr>
            <a:r>
              <a:rPr lang="ru-RU" sz="1200" dirty="0" smtClean="0"/>
              <a:t>В </a:t>
            </a:r>
            <a:r>
              <a:rPr lang="ru-RU" sz="1200" dirty="0" smtClean="0"/>
              <a:t>презентации использованы фото из </a:t>
            </a:r>
            <a:r>
              <a:rPr lang="en-US" sz="1200" dirty="0" smtClean="0"/>
              <a:t>google </a:t>
            </a:r>
            <a:r>
              <a:rPr lang="ru-RU" sz="1200" dirty="0" smtClean="0"/>
              <a:t>поиска, стоковых сайтов и из личного архива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6202063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</TotalTime>
  <Words>575</Words>
  <Application>Microsoft Office PowerPoint</Application>
  <PresentationFormat>Широкоэкранный</PresentationFormat>
  <Paragraphs>72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Грань</vt:lpstr>
      <vt:lpstr>Знакомство  с арт-терапией</vt:lpstr>
      <vt:lpstr>Арт-терапия – это…</vt:lpstr>
      <vt:lpstr>Арт-терапия богата направлениями</vt:lpstr>
      <vt:lpstr>Основные преимущества арт-терапии</vt:lpstr>
      <vt:lpstr>Возможности арт-терапии</vt:lpstr>
      <vt:lpstr>Упражнение «Цветовой круг»                   (Модификация Калакуцкой А.А.)</vt:lpstr>
      <vt:lpstr>       Примеры выполнения упражнения</vt:lpstr>
      <vt:lpstr>Вопросы для обсуждения упражнения</vt:lpstr>
      <vt:lpstr>          Спасибо за внимание!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 с арт-терапией</dc:title>
  <dc:creator>RePack by Diakov</dc:creator>
  <cp:lastModifiedBy>RePack by Diakov</cp:lastModifiedBy>
  <cp:revision>24</cp:revision>
  <dcterms:created xsi:type="dcterms:W3CDTF">2020-05-31T08:45:02Z</dcterms:created>
  <dcterms:modified xsi:type="dcterms:W3CDTF">2020-06-01T16:55:42Z</dcterms:modified>
</cp:coreProperties>
</file>