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5" r:id="rId1"/>
  </p:sldMasterIdLst>
  <p:sldIdLst>
    <p:sldId id="256" r:id="rId2"/>
    <p:sldId id="258" r:id="rId3"/>
    <p:sldId id="260" r:id="rId4"/>
    <p:sldId id="261" r:id="rId5"/>
    <p:sldId id="262" r:id="rId6"/>
    <p:sldId id="263" r:id="rId7"/>
    <p:sldId id="264" r:id="rId8"/>
    <p:sldId id="265" r:id="rId9"/>
    <p:sldId id="266" r:id="rId10"/>
    <p:sldId id="2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EA28D58-ADE6-4C6C-BD74-2EC1D49C633F}" type="datetimeFigureOut">
              <a:rPr lang="ru-RU" smtClean="0"/>
              <a:t>15.09.2022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D10DD4-EFA6-438F-BC15-9CDF499172EA}" type="slidenum">
              <a:rPr lang="ru-RU" smtClean="0"/>
              <a:t>‹#›</a:t>
            </a:fld>
            <a:endParaRPr lang="ru-RU"/>
          </a:p>
        </p:txBody>
      </p:sp>
    </p:spTree>
    <p:extLst>
      <p:ext uri="{BB962C8B-B14F-4D97-AF65-F5344CB8AC3E}">
        <p14:creationId xmlns:p14="http://schemas.microsoft.com/office/powerpoint/2010/main" val="706185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EA28D58-ADE6-4C6C-BD74-2EC1D49C633F}" type="datetimeFigureOut">
              <a:rPr lang="ru-RU" smtClean="0"/>
              <a:t>15.09.2022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D10DD4-EFA6-438F-BC15-9CDF499172EA}" type="slidenum">
              <a:rPr lang="ru-RU" smtClean="0"/>
              <a:t>‹#›</a:t>
            </a:fld>
            <a:endParaRPr lang="ru-RU"/>
          </a:p>
        </p:txBody>
      </p:sp>
    </p:spTree>
    <p:extLst>
      <p:ext uri="{BB962C8B-B14F-4D97-AF65-F5344CB8AC3E}">
        <p14:creationId xmlns:p14="http://schemas.microsoft.com/office/powerpoint/2010/main" val="2344854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EA28D58-ADE6-4C6C-BD74-2EC1D49C633F}" type="datetimeFigureOut">
              <a:rPr lang="ru-RU" smtClean="0"/>
              <a:t>15.09.2022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D10DD4-EFA6-438F-BC15-9CDF499172EA}"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89223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EA28D58-ADE6-4C6C-BD74-2EC1D49C633F}" type="datetimeFigureOut">
              <a:rPr lang="ru-RU" smtClean="0"/>
              <a:t>15.09.2022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D10DD4-EFA6-438F-BC15-9CDF499172EA}" type="slidenum">
              <a:rPr lang="ru-RU" smtClean="0"/>
              <a:t>‹#›</a:t>
            </a:fld>
            <a:endParaRPr lang="ru-RU"/>
          </a:p>
        </p:txBody>
      </p:sp>
    </p:spTree>
    <p:extLst>
      <p:ext uri="{BB962C8B-B14F-4D97-AF65-F5344CB8AC3E}">
        <p14:creationId xmlns:p14="http://schemas.microsoft.com/office/powerpoint/2010/main" val="2527014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EA28D58-ADE6-4C6C-BD74-2EC1D49C633F}" type="datetimeFigureOut">
              <a:rPr lang="ru-RU" smtClean="0"/>
              <a:t>15.09.2022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D10DD4-EFA6-438F-BC15-9CDF499172EA}"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03368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EA28D58-ADE6-4C6C-BD74-2EC1D49C633F}" type="datetimeFigureOut">
              <a:rPr lang="ru-RU" smtClean="0"/>
              <a:t>15.09.2022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D10DD4-EFA6-438F-BC15-9CDF499172EA}" type="slidenum">
              <a:rPr lang="ru-RU" smtClean="0"/>
              <a:t>‹#›</a:t>
            </a:fld>
            <a:endParaRPr lang="ru-RU"/>
          </a:p>
        </p:txBody>
      </p:sp>
    </p:spTree>
    <p:extLst>
      <p:ext uri="{BB962C8B-B14F-4D97-AF65-F5344CB8AC3E}">
        <p14:creationId xmlns:p14="http://schemas.microsoft.com/office/powerpoint/2010/main" val="3092097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EA28D58-ADE6-4C6C-BD74-2EC1D49C633F}" type="datetimeFigureOut">
              <a:rPr lang="ru-RU" smtClean="0"/>
              <a:t>15.09.2022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D10DD4-EFA6-438F-BC15-9CDF499172EA}" type="slidenum">
              <a:rPr lang="ru-RU" smtClean="0"/>
              <a:t>‹#›</a:t>
            </a:fld>
            <a:endParaRPr lang="ru-RU"/>
          </a:p>
        </p:txBody>
      </p:sp>
    </p:spTree>
    <p:extLst>
      <p:ext uri="{BB962C8B-B14F-4D97-AF65-F5344CB8AC3E}">
        <p14:creationId xmlns:p14="http://schemas.microsoft.com/office/powerpoint/2010/main" val="3303236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EA28D58-ADE6-4C6C-BD74-2EC1D49C633F}" type="datetimeFigureOut">
              <a:rPr lang="ru-RU" smtClean="0"/>
              <a:t>15.09.2022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D10DD4-EFA6-438F-BC15-9CDF499172EA}" type="slidenum">
              <a:rPr lang="ru-RU" smtClean="0"/>
              <a:t>‹#›</a:t>
            </a:fld>
            <a:endParaRPr lang="ru-RU"/>
          </a:p>
        </p:txBody>
      </p:sp>
    </p:spTree>
    <p:extLst>
      <p:ext uri="{BB962C8B-B14F-4D97-AF65-F5344CB8AC3E}">
        <p14:creationId xmlns:p14="http://schemas.microsoft.com/office/powerpoint/2010/main" val="736236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EA28D58-ADE6-4C6C-BD74-2EC1D49C633F}" type="datetimeFigureOut">
              <a:rPr lang="ru-RU" smtClean="0"/>
              <a:t>15.09.2022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D10DD4-EFA6-438F-BC15-9CDF499172EA}" type="slidenum">
              <a:rPr lang="ru-RU" smtClean="0"/>
              <a:t>‹#›</a:t>
            </a:fld>
            <a:endParaRPr lang="ru-RU"/>
          </a:p>
        </p:txBody>
      </p:sp>
    </p:spTree>
    <p:extLst>
      <p:ext uri="{BB962C8B-B14F-4D97-AF65-F5344CB8AC3E}">
        <p14:creationId xmlns:p14="http://schemas.microsoft.com/office/powerpoint/2010/main" val="306163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EA28D58-ADE6-4C6C-BD74-2EC1D49C633F}" type="datetimeFigureOut">
              <a:rPr lang="ru-RU" smtClean="0"/>
              <a:t>15.09.2022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D10DD4-EFA6-438F-BC15-9CDF499172EA}" type="slidenum">
              <a:rPr lang="ru-RU" smtClean="0"/>
              <a:t>‹#›</a:t>
            </a:fld>
            <a:endParaRPr lang="ru-RU"/>
          </a:p>
        </p:txBody>
      </p:sp>
    </p:spTree>
    <p:extLst>
      <p:ext uri="{BB962C8B-B14F-4D97-AF65-F5344CB8AC3E}">
        <p14:creationId xmlns:p14="http://schemas.microsoft.com/office/powerpoint/2010/main" val="437928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EA28D58-ADE6-4C6C-BD74-2EC1D49C633F}" type="datetimeFigureOut">
              <a:rPr lang="ru-RU" smtClean="0"/>
              <a:t>15.09.2022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ED10DD4-EFA6-438F-BC15-9CDF499172EA}" type="slidenum">
              <a:rPr lang="ru-RU" smtClean="0"/>
              <a:t>‹#›</a:t>
            </a:fld>
            <a:endParaRPr lang="ru-RU"/>
          </a:p>
        </p:txBody>
      </p:sp>
    </p:spTree>
    <p:extLst>
      <p:ext uri="{BB962C8B-B14F-4D97-AF65-F5344CB8AC3E}">
        <p14:creationId xmlns:p14="http://schemas.microsoft.com/office/powerpoint/2010/main" val="413012917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EA28D58-ADE6-4C6C-BD74-2EC1D49C633F}" type="datetimeFigureOut">
              <a:rPr lang="ru-RU" smtClean="0"/>
              <a:t>15.09.2022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ED10DD4-EFA6-438F-BC15-9CDF499172EA}" type="slidenum">
              <a:rPr lang="ru-RU" smtClean="0"/>
              <a:t>‹#›</a:t>
            </a:fld>
            <a:endParaRPr lang="ru-RU"/>
          </a:p>
        </p:txBody>
      </p:sp>
    </p:spTree>
    <p:extLst>
      <p:ext uri="{BB962C8B-B14F-4D97-AF65-F5344CB8AC3E}">
        <p14:creationId xmlns:p14="http://schemas.microsoft.com/office/powerpoint/2010/main" val="3374646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EA28D58-ADE6-4C6C-BD74-2EC1D49C633F}" type="datetimeFigureOut">
              <a:rPr lang="ru-RU" smtClean="0"/>
              <a:t>15.09.2022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ED10DD4-EFA6-438F-BC15-9CDF499172EA}" type="slidenum">
              <a:rPr lang="ru-RU" smtClean="0"/>
              <a:t>‹#›</a:t>
            </a:fld>
            <a:endParaRPr lang="ru-RU"/>
          </a:p>
        </p:txBody>
      </p:sp>
    </p:spTree>
    <p:extLst>
      <p:ext uri="{BB962C8B-B14F-4D97-AF65-F5344CB8AC3E}">
        <p14:creationId xmlns:p14="http://schemas.microsoft.com/office/powerpoint/2010/main" val="3757077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A28D58-ADE6-4C6C-BD74-2EC1D49C633F}" type="datetimeFigureOut">
              <a:rPr lang="ru-RU" smtClean="0"/>
              <a:t>15.09.2022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ED10DD4-EFA6-438F-BC15-9CDF499172EA}" type="slidenum">
              <a:rPr lang="ru-RU" smtClean="0"/>
              <a:t>‹#›</a:t>
            </a:fld>
            <a:endParaRPr lang="ru-RU"/>
          </a:p>
        </p:txBody>
      </p:sp>
    </p:spTree>
    <p:extLst>
      <p:ext uri="{BB962C8B-B14F-4D97-AF65-F5344CB8AC3E}">
        <p14:creationId xmlns:p14="http://schemas.microsoft.com/office/powerpoint/2010/main" val="4277534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EA28D58-ADE6-4C6C-BD74-2EC1D49C633F}" type="datetimeFigureOut">
              <a:rPr lang="ru-RU" smtClean="0"/>
              <a:t>15.09.2022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ED10DD4-EFA6-438F-BC15-9CDF499172EA}" type="slidenum">
              <a:rPr lang="ru-RU" smtClean="0"/>
              <a:t>‹#›</a:t>
            </a:fld>
            <a:endParaRPr lang="ru-RU"/>
          </a:p>
        </p:txBody>
      </p:sp>
    </p:spTree>
    <p:extLst>
      <p:ext uri="{BB962C8B-B14F-4D97-AF65-F5344CB8AC3E}">
        <p14:creationId xmlns:p14="http://schemas.microsoft.com/office/powerpoint/2010/main" val="200836275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EA28D58-ADE6-4C6C-BD74-2EC1D49C633F}" type="datetimeFigureOut">
              <a:rPr lang="ru-RU" smtClean="0"/>
              <a:t>15.09.2022</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D10DD4-EFA6-438F-BC15-9CDF499172EA}" type="slidenum">
              <a:rPr lang="ru-RU" smtClean="0"/>
              <a:t>‹#›</a:t>
            </a:fld>
            <a:endParaRPr lang="ru-RU"/>
          </a:p>
        </p:txBody>
      </p:sp>
    </p:spTree>
    <p:extLst>
      <p:ext uri="{BB962C8B-B14F-4D97-AF65-F5344CB8AC3E}">
        <p14:creationId xmlns:p14="http://schemas.microsoft.com/office/powerpoint/2010/main" val="3747533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A28D58-ADE6-4C6C-BD74-2EC1D49C633F}" type="datetimeFigureOut">
              <a:rPr lang="ru-RU" smtClean="0"/>
              <a:t>15.09.2022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ED10DD4-EFA6-438F-BC15-9CDF499172EA}" type="slidenum">
              <a:rPr lang="ru-RU" smtClean="0"/>
              <a:t>‹#›</a:t>
            </a:fld>
            <a:endParaRPr lang="ru-RU"/>
          </a:p>
        </p:txBody>
      </p:sp>
    </p:spTree>
    <p:extLst>
      <p:ext uri="{BB962C8B-B14F-4D97-AF65-F5344CB8AC3E}">
        <p14:creationId xmlns:p14="http://schemas.microsoft.com/office/powerpoint/2010/main" val="745547927"/>
      </p:ext>
    </p:extLst>
  </p:cSld>
  <p:clrMap bg1="dk1" tx1="lt1" bg2="dk2" tx2="lt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57" r:id="rId12"/>
    <p:sldLayoutId id="2147484058" r:id="rId13"/>
    <p:sldLayoutId id="2147484059" r:id="rId14"/>
    <p:sldLayoutId id="2147484060" r:id="rId15"/>
    <p:sldLayoutId id="214748406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alinakalakutskaya.ru/"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15638" y="4284846"/>
            <a:ext cx="9698181" cy="969817"/>
          </a:xfrm>
        </p:spPr>
        <p:txBody>
          <a:bodyPr/>
          <a:lstStyle/>
          <a:p>
            <a:pPr algn="l"/>
            <a:r>
              <a:rPr lang="ru-RU" dirty="0" smtClean="0"/>
              <a:t>Мастер-класс </a:t>
            </a:r>
            <a:r>
              <a:rPr lang="ru-RU" dirty="0"/>
              <a:t/>
            </a:r>
            <a:br>
              <a:rPr lang="ru-RU" dirty="0"/>
            </a:br>
            <a:r>
              <a:rPr lang="ru-RU" dirty="0"/>
              <a:t>«Опоры </a:t>
            </a:r>
            <a:r>
              <a:rPr lang="ru-RU" dirty="0" smtClean="0"/>
              <a:t>для радости жизни»</a:t>
            </a:r>
            <a:endParaRPr lang="ru-RU" dirty="0"/>
          </a:p>
        </p:txBody>
      </p:sp>
      <p:sp>
        <p:nvSpPr>
          <p:cNvPr id="3" name="Подзаголовок 2"/>
          <p:cNvSpPr>
            <a:spLocks noGrp="1"/>
          </p:cNvSpPr>
          <p:nvPr>
            <p:ph type="subTitle" idx="1"/>
          </p:nvPr>
        </p:nvSpPr>
        <p:spPr>
          <a:xfrm>
            <a:off x="754516" y="2841496"/>
            <a:ext cx="3578212" cy="816678"/>
          </a:xfrm>
        </p:spPr>
        <p:txBody>
          <a:bodyPr>
            <a:normAutofit/>
          </a:bodyPr>
          <a:lstStyle/>
          <a:p>
            <a:r>
              <a:rPr lang="ru-RU" sz="2800" dirty="0" smtClean="0"/>
              <a:t>Калакуцкая Алина</a:t>
            </a:r>
            <a:endParaRPr lang="ru-RU" sz="2800" dirty="0"/>
          </a:p>
        </p:txBody>
      </p:sp>
      <p:pic>
        <p:nvPicPr>
          <p:cNvPr id="4" name="Рисунок 3"/>
          <p:cNvPicPr>
            <a:picLocks noChangeAspect="1"/>
          </p:cNvPicPr>
          <p:nvPr/>
        </p:nvPicPr>
        <p:blipFill>
          <a:blip r:embed="rId2"/>
          <a:stretch>
            <a:fillRect/>
          </a:stretch>
        </p:blipFill>
        <p:spPr>
          <a:xfrm>
            <a:off x="5067022" y="1050469"/>
            <a:ext cx="4312503" cy="3234377"/>
          </a:xfrm>
          <a:prstGeom prst="rect">
            <a:avLst/>
          </a:prstGeom>
        </p:spPr>
      </p:pic>
    </p:spTree>
    <p:extLst>
      <p:ext uri="{BB962C8B-B14F-4D97-AF65-F5344CB8AC3E}">
        <p14:creationId xmlns:p14="http://schemas.microsoft.com/office/powerpoint/2010/main" val="3611468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1334" y="609600"/>
            <a:ext cx="8046411" cy="3022600"/>
          </a:xfrm>
        </p:spPr>
        <p:txBody>
          <a:bodyPr>
            <a:normAutofit fontScale="90000"/>
          </a:bodyPr>
          <a:lstStyle/>
          <a:p>
            <a:r>
              <a:rPr lang="ru-RU" sz="2400" dirty="0" smtClean="0"/>
              <a:t>Тебя </a:t>
            </a:r>
            <a:r>
              <a:rPr lang="ru-RU" sz="2400" dirty="0"/>
              <a:t>не учили, но когда земля уходит из под ног, ты сам должен становиться твердью. Тебя не учили, но когда помощи нет из вне, ты сам должен стать силой. Тебя не учили, но не всегда всё получается с первой попытки, тебе забыли объяснить, что настойчивость в твоих стремлениях однажды сделает тебя мастером своего дела. 99 провальных попыток затачивают тебя как алмаз, а сотая успешная попытка однажды сделает тебя </a:t>
            </a:r>
            <a:r>
              <a:rPr lang="ru-RU" sz="2400" dirty="0" smtClean="0"/>
              <a:t>легендой. </a:t>
            </a:r>
            <a:endParaRPr lang="ru-RU" sz="2400" dirty="0"/>
          </a:p>
        </p:txBody>
      </p:sp>
      <p:sp>
        <p:nvSpPr>
          <p:cNvPr id="3" name="Текст 2"/>
          <p:cNvSpPr>
            <a:spLocks noGrp="1"/>
          </p:cNvSpPr>
          <p:nvPr>
            <p:ph type="body" sz="quarter" idx="13"/>
          </p:nvPr>
        </p:nvSpPr>
        <p:spPr>
          <a:xfrm>
            <a:off x="931334" y="3632200"/>
            <a:ext cx="7659329" cy="381000"/>
          </a:xfrm>
        </p:spPr>
        <p:txBody>
          <a:bodyPr/>
          <a:lstStyle/>
          <a:p>
            <a:pPr algn="r"/>
            <a:r>
              <a:rPr lang="ru-RU" sz="1800" i="1" dirty="0" err="1" smtClean="0"/>
              <a:t>Нико</a:t>
            </a:r>
            <a:r>
              <a:rPr lang="ru-RU" sz="1800" i="1" dirty="0" smtClean="0"/>
              <a:t> Бауман «Сила фокуса внимания»</a:t>
            </a:r>
            <a:endParaRPr lang="ru-RU" sz="1800" i="1" dirty="0"/>
          </a:p>
        </p:txBody>
      </p:sp>
      <p:sp>
        <p:nvSpPr>
          <p:cNvPr id="4" name="Текст 3"/>
          <p:cNvSpPr>
            <a:spLocks noGrp="1"/>
          </p:cNvSpPr>
          <p:nvPr>
            <p:ph type="body" idx="1"/>
          </p:nvPr>
        </p:nvSpPr>
        <p:spPr>
          <a:xfrm>
            <a:off x="595745" y="4350328"/>
            <a:ext cx="8977746" cy="2119746"/>
          </a:xfrm>
        </p:spPr>
        <p:txBody>
          <a:bodyPr>
            <a:normAutofit/>
          </a:bodyPr>
          <a:lstStyle/>
          <a:p>
            <a:pPr algn="ctr"/>
            <a:r>
              <a:rPr lang="ru-RU" sz="2800" dirty="0" smtClean="0"/>
              <a:t>Спасибо за участие! До встречи в других проектах!</a:t>
            </a:r>
          </a:p>
          <a:p>
            <a:pPr algn="ctr"/>
            <a:r>
              <a:rPr lang="en-US" sz="2800" dirty="0">
                <a:hlinkClick r:id="rId2"/>
              </a:rPr>
              <a:t>https://www.alinakalakutskaya.ru/</a:t>
            </a:r>
            <a:endParaRPr lang="ru-RU" sz="2800" dirty="0"/>
          </a:p>
          <a:p>
            <a:endParaRPr lang="ru-RU" dirty="0" smtClean="0"/>
          </a:p>
        </p:txBody>
      </p:sp>
    </p:spTree>
    <p:extLst>
      <p:ext uri="{BB962C8B-B14F-4D97-AF65-F5344CB8AC3E}">
        <p14:creationId xmlns:p14="http://schemas.microsoft.com/office/powerpoint/2010/main" val="1071174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Давайте знакомиться</a:t>
            </a:r>
            <a:endParaRPr lang="ru-RU" dirty="0"/>
          </a:p>
        </p:txBody>
      </p:sp>
      <p:sp>
        <p:nvSpPr>
          <p:cNvPr id="5" name="Объект 4"/>
          <p:cNvSpPr>
            <a:spLocks noGrp="1"/>
          </p:cNvSpPr>
          <p:nvPr>
            <p:ph sz="half" idx="2"/>
          </p:nvPr>
        </p:nvSpPr>
        <p:spPr>
          <a:xfrm>
            <a:off x="6234643" y="1422400"/>
            <a:ext cx="3657502" cy="5163607"/>
          </a:xfrm>
        </p:spPr>
        <p:txBody>
          <a:bodyPr>
            <a:noAutofit/>
          </a:bodyPr>
          <a:lstStyle/>
          <a:p>
            <a:pPr marL="0" indent="0">
              <a:buNone/>
            </a:pPr>
            <a:r>
              <a:rPr lang="ru-RU" sz="2000" dirty="0" smtClean="0"/>
              <a:t>АЛИНА  КАЛАКУЦКАЯ</a:t>
            </a:r>
          </a:p>
          <a:p>
            <a:pPr marL="0" indent="0">
              <a:buNone/>
            </a:pPr>
            <a:endParaRPr lang="ru-RU" sz="2000" dirty="0" smtClean="0"/>
          </a:p>
          <a:p>
            <a:r>
              <a:rPr lang="ru-RU" sz="2000" dirty="0" smtClean="0"/>
              <a:t>Психолог</a:t>
            </a:r>
          </a:p>
          <a:p>
            <a:r>
              <a:rPr lang="ru-RU" sz="2000" dirty="0" smtClean="0"/>
              <a:t>Арт-терапевт</a:t>
            </a:r>
          </a:p>
          <a:p>
            <a:r>
              <a:rPr lang="ru-RU" sz="2000" dirty="0" smtClean="0"/>
              <a:t>МАК-терапевт</a:t>
            </a:r>
          </a:p>
          <a:p>
            <a:endParaRPr lang="ru-RU" sz="2000" dirty="0" smtClean="0"/>
          </a:p>
          <a:p>
            <a:r>
              <a:rPr lang="ru-RU" sz="2000" dirty="0" smtClean="0"/>
              <a:t>Автор книги «Арт-терапия в работе с детьми и со взрослыми»</a:t>
            </a:r>
          </a:p>
          <a:p>
            <a:r>
              <a:rPr lang="ru-RU" sz="2000" dirty="0" smtClean="0"/>
              <a:t>Автор колоды метафорических карт «Радости жизни»</a:t>
            </a:r>
            <a:endParaRPr lang="ru-RU" sz="2000" dirty="0"/>
          </a:p>
        </p:txBody>
      </p:sp>
      <p:pic>
        <p:nvPicPr>
          <p:cNvPr id="11" name="Объект 10"/>
          <p:cNvPicPr>
            <a:picLocks noGrp="1" noChangeAspect="1"/>
          </p:cNvPicPr>
          <p:nvPr>
            <p:ph sz="half" idx="1"/>
          </p:nvPr>
        </p:nvPicPr>
        <p:blipFill>
          <a:blip r:embed="rId2"/>
          <a:stretch>
            <a:fillRect/>
          </a:stretch>
        </p:blipFill>
        <p:spPr>
          <a:xfrm>
            <a:off x="1566978" y="1422400"/>
            <a:ext cx="3583706" cy="2389137"/>
          </a:xfrm>
          <a:prstGeom prst="rect">
            <a:avLst/>
          </a:prstGeom>
        </p:spPr>
      </p:pic>
      <p:pic>
        <p:nvPicPr>
          <p:cNvPr id="12" name="Рисунок 11"/>
          <p:cNvPicPr>
            <a:picLocks noChangeAspect="1"/>
          </p:cNvPicPr>
          <p:nvPr/>
        </p:nvPicPr>
        <p:blipFill>
          <a:blip r:embed="rId3"/>
          <a:stretch>
            <a:fillRect/>
          </a:stretch>
        </p:blipFill>
        <p:spPr>
          <a:xfrm>
            <a:off x="3358831" y="4047053"/>
            <a:ext cx="2552564" cy="2547767"/>
          </a:xfrm>
          <a:prstGeom prst="rect">
            <a:avLst/>
          </a:prstGeom>
        </p:spPr>
      </p:pic>
      <p:pic>
        <p:nvPicPr>
          <p:cNvPr id="13" name="Рисунок 12"/>
          <p:cNvPicPr>
            <a:picLocks noChangeAspect="1"/>
          </p:cNvPicPr>
          <p:nvPr/>
        </p:nvPicPr>
        <p:blipFill>
          <a:blip r:embed="rId4"/>
          <a:stretch>
            <a:fillRect/>
          </a:stretch>
        </p:blipFill>
        <p:spPr>
          <a:xfrm>
            <a:off x="900545" y="4046997"/>
            <a:ext cx="2135038" cy="2547823"/>
          </a:xfrm>
          <a:prstGeom prst="rect">
            <a:avLst/>
          </a:prstGeom>
        </p:spPr>
      </p:pic>
    </p:spTree>
    <p:extLst>
      <p:ext uri="{BB962C8B-B14F-4D97-AF65-F5344CB8AC3E}">
        <p14:creationId xmlns:p14="http://schemas.microsoft.com/office/powerpoint/2010/main" val="3618025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Техника «Опоры для радости жизни» (Калакуцкая А.А.)</a:t>
            </a:r>
            <a:endParaRPr lang="ru-RU" dirty="0"/>
          </a:p>
        </p:txBody>
      </p:sp>
      <p:sp>
        <p:nvSpPr>
          <p:cNvPr id="3" name="Объект 2"/>
          <p:cNvSpPr>
            <a:spLocks noGrp="1"/>
          </p:cNvSpPr>
          <p:nvPr>
            <p:ph idx="1"/>
          </p:nvPr>
        </p:nvSpPr>
        <p:spPr>
          <a:xfrm>
            <a:off x="677334" y="2160589"/>
            <a:ext cx="6194521" cy="3880773"/>
          </a:xfrm>
        </p:spPr>
        <p:txBody>
          <a:bodyPr>
            <a:noAutofit/>
          </a:bodyPr>
          <a:lstStyle/>
          <a:p>
            <a:r>
              <a:rPr lang="ru-RU" sz="2000" dirty="0" smtClean="0"/>
              <a:t>Цель: </a:t>
            </a:r>
            <a:r>
              <a:rPr lang="ru-RU" sz="2000" dirty="0"/>
              <a:t>выстраивание и поддержание опор для стабилизации ресурсного состояния. </a:t>
            </a:r>
            <a:endParaRPr lang="ru-RU" sz="2000" dirty="0" smtClean="0"/>
          </a:p>
          <a:p>
            <a:endParaRPr lang="ru-RU" sz="2000" dirty="0" smtClean="0"/>
          </a:p>
          <a:p>
            <a:r>
              <a:rPr lang="ru-RU" sz="2000" dirty="0"/>
              <a:t>Материалы: </a:t>
            </a:r>
            <a:endParaRPr lang="ru-RU" sz="2000" dirty="0" smtClean="0"/>
          </a:p>
          <a:p>
            <a:pPr>
              <a:buFont typeface="Courier New" panose="02070309020205020404" pitchFamily="49" charset="0"/>
              <a:buChar char="o"/>
            </a:pPr>
            <a:r>
              <a:rPr lang="ru-RU" sz="2000" dirty="0" smtClean="0"/>
              <a:t>любая </a:t>
            </a:r>
            <a:r>
              <a:rPr lang="ru-RU" sz="2000" dirty="0"/>
              <a:t>ресурсная колода метафорических ассоциативных карт </a:t>
            </a:r>
            <a:r>
              <a:rPr lang="ru-RU" sz="2000" dirty="0" smtClean="0"/>
              <a:t>(не обязательно), </a:t>
            </a:r>
          </a:p>
          <a:p>
            <a:pPr>
              <a:buFont typeface="Courier New" panose="02070309020205020404" pitchFamily="49" charset="0"/>
              <a:buChar char="o"/>
            </a:pPr>
            <a:r>
              <a:rPr lang="ru-RU" sz="2000" dirty="0" smtClean="0"/>
              <a:t>лист бумаги формата А3 или А4, </a:t>
            </a:r>
          </a:p>
          <a:p>
            <a:pPr>
              <a:buFont typeface="Courier New" panose="02070309020205020404" pitchFamily="49" charset="0"/>
              <a:buChar char="o"/>
            </a:pPr>
            <a:r>
              <a:rPr lang="ru-RU" sz="2000" dirty="0" smtClean="0"/>
              <a:t>цветные карандаши или мелки, пастель масляная, </a:t>
            </a:r>
          </a:p>
          <a:p>
            <a:pPr>
              <a:buFont typeface="Courier New" panose="02070309020205020404" pitchFamily="49" charset="0"/>
              <a:buChar char="o"/>
            </a:pPr>
            <a:r>
              <a:rPr lang="ru-RU" sz="2000" dirty="0" smtClean="0"/>
              <a:t>ручка</a:t>
            </a:r>
            <a:endParaRPr lang="ru-RU" sz="2000" dirty="0"/>
          </a:p>
        </p:txBody>
      </p:sp>
      <p:pic>
        <p:nvPicPr>
          <p:cNvPr id="4" name="Рисунок 3"/>
          <p:cNvPicPr>
            <a:picLocks noChangeAspect="1"/>
          </p:cNvPicPr>
          <p:nvPr/>
        </p:nvPicPr>
        <p:blipFill>
          <a:blip r:embed="rId2"/>
          <a:stretch>
            <a:fillRect/>
          </a:stretch>
        </p:blipFill>
        <p:spPr>
          <a:xfrm>
            <a:off x="7325273" y="2291194"/>
            <a:ext cx="4298691" cy="3107487"/>
          </a:xfrm>
          <a:prstGeom prst="rect">
            <a:avLst/>
          </a:prstGeom>
        </p:spPr>
      </p:pic>
    </p:spTree>
    <p:extLst>
      <p:ext uri="{BB962C8B-B14F-4D97-AF65-F5344CB8AC3E}">
        <p14:creationId xmlns:p14="http://schemas.microsoft.com/office/powerpoint/2010/main" val="3462259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Этап 1. Расслабление</a:t>
            </a:r>
            <a:endParaRPr lang="ru-RU" dirty="0"/>
          </a:p>
        </p:txBody>
      </p:sp>
      <p:sp>
        <p:nvSpPr>
          <p:cNvPr id="3" name="Объект 2"/>
          <p:cNvSpPr>
            <a:spLocks noGrp="1"/>
          </p:cNvSpPr>
          <p:nvPr>
            <p:ph idx="1"/>
          </p:nvPr>
        </p:nvSpPr>
        <p:spPr>
          <a:xfrm>
            <a:off x="677334" y="1620983"/>
            <a:ext cx="8596668" cy="4420380"/>
          </a:xfrm>
        </p:spPr>
        <p:txBody>
          <a:bodyPr>
            <a:normAutofit/>
          </a:bodyPr>
          <a:lstStyle/>
          <a:p>
            <a:r>
              <a:rPr lang="ru-RU" sz="2000" dirty="0" smtClean="0"/>
              <a:t>Любая техника релаксации (например, наблюдение за дыханием).</a:t>
            </a:r>
          </a:p>
        </p:txBody>
      </p:sp>
      <p:pic>
        <p:nvPicPr>
          <p:cNvPr id="4" name="Рисунок 3"/>
          <p:cNvPicPr>
            <a:picLocks noChangeAspect="1"/>
          </p:cNvPicPr>
          <p:nvPr/>
        </p:nvPicPr>
        <p:blipFill>
          <a:blip r:embed="rId2"/>
          <a:stretch>
            <a:fillRect/>
          </a:stretch>
        </p:blipFill>
        <p:spPr>
          <a:xfrm>
            <a:off x="2521528" y="2390408"/>
            <a:ext cx="5389418" cy="3853434"/>
          </a:xfrm>
          <a:prstGeom prst="rect">
            <a:avLst/>
          </a:prstGeom>
        </p:spPr>
      </p:pic>
    </p:spTree>
    <p:extLst>
      <p:ext uri="{BB962C8B-B14F-4D97-AF65-F5344CB8AC3E}">
        <p14:creationId xmlns:p14="http://schemas.microsoft.com/office/powerpoint/2010/main" val="420016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401782"/>
            <a:ext cx="8596668" cy="955964"/>
          </a:xfrm>
        </p:spPr>
        <p:txBody>
          <a:bodyPr/>
          <a:lstStyle/>
          <a:p>
            <a:pPr algn="ctr"/>
            <a:r>
              <a:rPr lang="ru-RU" dirty="0" smtClean="0"/>
              <a:t>Этап 2. Создание рисунка</a:t>
            </a:r>
            <a:endParaRPr lang="ru-RU" dirty="0"/>
          </a:p>
        </p:txBody>
      </p:sp>
      <p:sp>
        <p:nvSpPr>
          <p:cNvPr id="3" name="Объект 2"/>
          <p:cNvSpPr>
            <a:spLocks noGrp="1"/>
          </p:cNvSpPr>
          <p:nvPr>
            <p:ph idx="1"/>
          </p:nvPr>
        </p:nvSpPr>
        <p:spPr>
          <a:xfrm>
            <a:off x="677334" y="1357746"/>
            <a:ext cx="8596668" cy="5361710"/>
          </a:xfrm>
        </p:spPr>
        <p:txBody>
          <a:bodyPr>
            <a:noAutofit/>
          </a:bodyPr>
          <a:lstStyle/>
          <a:p>
            <a:pPr marL="0" indent="0">
              <a:buNone/>
            </a:pPr>
            <a:r>
              <a:rPr lang="ru-RU" sz="2000" dirty="0" smtClean="0"/>
              <a:t>"</a:t>
            </a:r>
            <a:r>
              <a:rPr lang="ru-RU" sz="2000" dirty="0"/>
              <a:t>Люди строят опоры для линий </a:t>
            </a:r>
            <a:r>
              <a:rPr lang="ru-RU" sz="2000" dirty="0" smtClean="0"/>
              <a:t>электропередач</a:t>
            </a:r>
            <a:r>
              <a:rPr lang="ru-RU" sz="2000" dirty="0"/>
              <a:t>, чтобы электричество по проводам транспортировалось от электростанций до подстанций, а в итоге приходило к нам в дома и давало свет. </a:t>
            </a:r>
            <a:endParaRPr lang="ru-RU" sz="2000" dirty="0" smtClean="0"/>
          </a:p>
          <a:p>
            <a:pPr marL="0" indent="0">
              <a:buNone/>
            </a:pPr>
            <a:endParaRPr lang="ru-RU" sz="2000" dirty="0" smtClean="0"/>
          </a:p>
          <a:p>
            <a:pPr marL="0" indent="0">
              <a:buNone/>
            </a:pPr>
            <a:r>
              <a:rPr lang="ru-RU" sz="2000" dirty="0" smtClean="0"/>
              <a:t>Обращали </a:t>
            </a:r>
            <a:r>
              <a:rPr lang="ru-RU" sz="2000" dirty="0"/>
              <a:t>ли вы когда-либо внимание на те столбы и провода с электричеством, которые есть около вашего дома. Какой они высоты? Из чего они сделаны? Куда они идут? Может быть, вы вспомните столбы из детства и то место на земле, </a:t>
            </a:r>
            <a:r>
              <a:rPr lang="ru-RU" sz="2000" dirty="0" smtClean="0"/>
              <a:t>которое </a:t>
            </a:r>
            <a:r>
              <a:rPr lang="ru-RU" sz="2000" dirty="0"/>
              <a:t>вам дорого. </a:t>
            </a:r>
            <a:endParaRPr lang="ru-RU" sz="2000" dirty="0" smtClean="0"/>
          </a:p>
          <a:p>
            <a:pPr marL="0" indent="0">
              <a:buNone/>
            </a:pPr>
            <a:endParaRPr lang="ru-RU" sz="2000" dirty="0" smtClean="0"/>
          </a:p>
          <a:p>
            <a:pPr marL="0" indent="0">
              <a:buNone/>
            </a:pPr>
            <a:r>
              <a:rPr lang="ru-RU" sz="2000" dirty="0" smtClean="0"/>
              <a:t>В </a:t>
            </a:r>
            <a:r>
              <a:rPr lang="ru-RU" sz="2000" dirty="0"/>
              <a:t>трудные времена важно внутри себя выстраивать опоры для эмоций радости, чтобы чувство радости жизни легко и быстро поступало туда, где оно нужнее всего. </a:t>
            </a:r>
            <a:endParaRPr lang="ru-RU" sz="2000" dirty="0" smtClean="0"/>
          </a:p>
          <a:p>
            <a:pPr marL="0" indent="0">
              <a:buNone/>
            </a:pPr>
            <a:r>
              <a:rPr lang="ru-RU" sz="2000" dirty="0" smtClean="0"/>
              <a:t>Нарисуйте </a:t>
            </a:r>
            <a:r>
              <a:rPr lang="ru-RU" sz="2000" dirty="0"/>
              <a:t>8 опор и линию проводов, идущую из одной стороны листа в </a:t>
            </a:r>
            <a:r>
              <a:rPr lang="ru-RU" sz="2000" dirty="0" smtClean="0"/>
              <a:t>другую».</a:t>
            </a:r>
            <a:endParaRPr lang="ru-RU" sz="2000" dirty="0"/>
          </a:p>
        </p:txBody>
      </p:sp>
    </p:spTree>
    <p:extLst>
      <p:ext uri="{BB962C8B-B14F-4D97-AF65-F5344CB8AC3E}">
        <p14:creationId xmlns:p14="http://schemas.microsoft.com/office/powerpoint/2010/main" val="4116428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90945"/>
            <a:ext cx="8596668" cy="1320800"/>
          </a:xfrm>
        </p:spPr>
        <p:txBody>
          <a:bodyPr/>
          <a:lstStyle/>
          <a:p>
            <a:pPr algn="ctr"/>
            <a:r>
              <a:rPr lang="ru-RU" dirty="0" smtClean="0"/>
              <a:t>Этап 3. Работа с метафорическими ассоциативными картами</a:t>
            </a:r>
            <a:endParaRPr lang="ru-RU" dirty="0"/>
          </a:p>
        </p:txBody>
      </p:sp>
      <p:sp>
        <p:nvSpPr>
          <p:cNvPr id="3" name="Объект 2"/>
          <p:cNvSpPr>
            <a:spLocks noGrp="1"/>
          </p:cNvSpPr>
          <p:nvPr>
            <p:ph idx="1"/>
          </p:nvPr>
        </p:nvSpPr>
        <p:spPr>
          <a:xfrm>
            <a:off x="486025" y="1731818"/>
            <a:ext cx="9184447" cy="4918363"/>
          </a:xfrm>
        </p:spPr>
        <p:txBody>
          <a:bodyPr>
            <a:normAutofit/>
          </a:bodyPr>
          <a:lstStyle/>
          <a:p>
            <a:r>
              <a:rPr lang="ru-RU" sz="2000" dirty="0"/>
              <a:t>8 опор = 8 метафорических карт. Выбирайте карты " в открытую" или "в закрытую" . Делайте необходимые пометки на рисунке о том, что это за опора для </a:t>
            </a:r>
            <a:r>
              <a:rPr lang="ru-RU" sz="2000" dirty="0" smtClean="0"/>
              <a:t>вас.</a:t>
            </a:r>
          </a:p>
          <a:p>
            <a:pPr>
              <a:buAutoNum type="arabicPeriod"/>
            </a:pPr>
            <a:r>
              <a:rPr lang="ru-RU" sz="2000" dirty="0" smtClean="0"/>
              <a:t>Опора</a:t>
            </a:r>
            <a:r>
              <a:rPr lang="ru-RU" sz="2000" dirty="0"/>
              <a:t>, которая у меня есть и я её успешно использую. </a:t>
            </a:r>
            <a:endParaRPr lang="ru-RU" sz="2000" dirty="0" smtClean="0"/>
          </a:p>
          <a:p>
            <a:pPr>
              <a:buAutoNum type="arabicPeriod"/>
            </a:pPr>
            <a:r>
              <a:rPr lang="ru-RU" sz="2000" dirty="0" smtClean="0"/>
              <a:t>Моя </a:t>
            </a:r>
            <a:r>
              <a:rPr lang="ru-RU" sz="2000" dirty="0"/>
              <a:t>самая главная опора, на которую я всегда полагаюсь. </a:t>
            </a:r>
            <a:endParaRPr lang="ru-RU" sz="2000" dirty="0" smtClean="0"/>
          </a:p>
          <a:p>
            <a:pPr>
              <a:buAutoNum type="arabicPeriod"/>
            </a:pPr>
            <a:r>
              <a:rPr lang="ru-RU" sz="2000" dirty="0" smtClean="0"/>
              <a:t>Опора</a:t>
            </a:r>
            <a:r>
              <a:rPr lang="ru-RU" sz="2000" dirty="0"/>
              <a:t>, </a:t>
            </a:r>
            <a:r>
              <a:rPr lang="ru-RU" sz="2000" dirty="0" err="1"/>
              <a:t>РОДом</a:t>
            </a:r>
            <a:r>
              <a:rPr lang="ru-RU" sz="2000" dirty="0"/>
              <a:t> из детства. </a:t>
            </a:r>
            <a:endParaRPr lang="ru-RU" sz="2000" dirty="0" smtClean="0"/>
          </a:p>
          <a:p>
            <a:pPr>
              <a:buAutoNum type="arabicPeriod"/>
            </a:pPr>
            <a:r>
              <a:rPr lang="ru-RU" sz="2000" dirty="0" smtClean="0"/>
              <a:t>Тайная </a:t>
            </a:r>
            <a:r>
              <a:rPr lang="ru-RU" sz="2000" dirty="0"/>
              <a:t>опора, в которой для меня сокрыт большой потенциал. </a:t>
            </a:r>
            <a:endParaRPr lang="ru-RU" sz="2000" dirty="0" smtClean="0"/>
          </a:p>
          <a:p>
            <a:pPr>
              <a:buAutoNum type="arabicPeriod"/>
            </a:pPr>
            <a:r>
              <a:rPr lang="ru-RU" sz="2000" dirty="0" smtClean="0"/>
              <a:t>Опора</a:t>
            </a:r>
            <a:r>
              <a:rPr lang="ru-RU" sz="2000" dirty="0"/>
              <a:t>, которая мне может не нравится, но она для меня полезна. </a:t>
            </a:r>
            <a:endParaRPr lang="ru-RU" sz="2000" dirty="0" smtClean="0"/>
          </a:p>
          <a:p>
            <a:pPr>
              <a:buAutoNum type="arabicPeriod"/>
            </a:pPr>
            <a:r>
              <a:rPr lang="ru-RU" sz="2000" dirty="0" smtClean="0"/>
              <a:t>Опора</a:t>
            </a:r>
            <a:r>
              <a:rPr lang="ru-RU" sz="2000" dirty="0"/>
              <a:t>, которая нуждается в укреплении. </a:t>
            </a:r>
            <a:endParaRPr lang="ru-RU" sz="2000" dirty="0" smtClean="0"/>
          </a:p>
          <a:p>
            <a:pPr>
              <a:buAutoNum type="arabicPeriod"/>
            </a:pPr>
            <a:r>
              <a:rPr lang="ru-RU" sz="2000" dirty="0" smtClean="0"/>
              <a:t>Опора</a:t>
            </a:r>
            <a:r>
              <a:rPr lang="ru-RU" sz="2000" dirty="0"/>
              <a:t>, которую нужно выстроить. </a:t>
            </a:r>
            <a:endParaRPr lang="ru-RU" sz="2000" dirty="0" smtClean="0"/>
          </a:p>
          <a:p>
            <a:pPr>
              <a:buAutoNum type="arabicPeriod"/>
            </a:pPr>
            <a:r>
              <a:rPr lang="ru-RU" sz="2000" dirty="0" smtClean="0"/>
              <a:t>Качество </a:t>
            </a:r>
            <a:r>
              <a:rPr lang="ru-RU" sz="2000" dirty="0"/>
              <a:t>характера, которое всегда помогает мне справляться с трудностями.</a:t>
            </a:r>
          </a:p>
        </p:txBody>
      </p:sp>
    </p:spTree>
    <p:extLst>
      <p:ext uri="{BB962C8B-B14F-4D97-AF65-F5344CB8AC3E}">
        <p14:creationId xmlns:p14="http://schemas.microsoft.com/office/powerpoint/2010/main" val="1364944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Этап 4. Дополнительные ресурсы</a:t>
            </a:r>
            <a:endParaRPr lang="ru-RU" dirty="0"/>
          </a:p>
        </p:txBody>
      </p:sp>
      <p:sp>
        <p:nvSpPr>
          <p:cNvPr id="3" name="Объект 2"/>
          <p:cNvSpPr>
            <a:spLocks noGrp="1"/>
          </p:cNvSpPr>
          <p:nvPr>
            <p:ph idx="1"/>
          </p:nvPr>
        </p:nvSpPr>
        <p:spPr/>
        <p:txBody>
          <a:bodyPr>
            <a:normAutofit/>
          </a:bodyPr>
          <a:lstStyle/>
          <a:p>
            <a:pPr marL="0" indent="0">
              <a:buNone/>
            </a:pPr>
            <a:r>
              <a:rPr lang="ru-RU" sz="2000" dirty="0" smtClean="0"/>
              <a:t>Вытяните еще 3 карты и расположите их в верхней части рисунка:</a:t>
            </a:r>
          </a:p>
          <a:p>
            <a:pPr marL="0" indent="0">
              <a:buNone/>
            </a:pPr>
            <a:endParaRPr lang="ru-RU" sz="2000" dirty="0" smtClean="0"/>
          </a:p>
          <a:p>
            <a:pPr marL="0" indent="0">
              <a:buNone/>
            </a:pPr>
            <a:r>
              <a:rPr lang="ru-RU" sz="2000" dirty="0" smtClean="0"/>
              <a:t>1. Что </a:t>
            </a:r>
            <a:r>
              <a:rPr lang="ru-RU" sz="2000" dirty="0"/>
              <a:t>помогало сохранять оптимизм в трудных жизненных ситуациях в прошлом? </a:t>
            </a:r>
            <a:endParaRPr lang="ru-RU" sz="2000" dirty="0" smtClean="0"/>
          </a:p>
          <a:p>
            <a:pPr marL="0" indent="0">
              <a:buNone/>
            </a:pPr>
            <a:r>
              <a:rPr lang="ru-RU" sz="2000" dirty="0" smtClean="0"/>
              <a:t>2. Что </a:t>
            </a:r>
            <a:r>
              <a:rPr lang="ru-RU" sz="2000" dirty="0"/>
              <a:t>помогает сохранять оптимизм в настоящем? </a:t>
            </a:r>
            <a:endParaRPr lang="ru-RU" sz="2000" dirty="0" smtClean="0"/>
          </a:p>
          <a:p>
            <a:pPr marL="0" indent="0">
              <a:buNone/>
            </a:pPr>
            <a:r>
              <a:rPr lang="ru-RU" sz="2000" dirty="0" smtClean="0"/>
              <a:t>3. Что </a:t>
            </a:r>
            <a:r>
              <a:rPr lang="ru-RU" sz="2000" dirty="0"/>
              <a:t>поможет сохранять оптимизм в будущем? </a:t>
            </a:r>
          </a:p>
        </p:txBody>
      </p:sp>
    </p:spTree>
    <p:extLst>
      <p:ext uri="{BB962C8B-B14F-4D97-AF65-F5344CB8AC3E}">
        <p14:creationId xmlns:p14="http://schemas.microsoft.com/office/powerpoint/2010/main" val="471209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Этап 5. Написание эссе</a:t>
            </a:r>
            <a:endParaRPr lang="ru-RU" dirty="0"/>
          </a:p>
        </p:txBody>
      </p:sp>
      <p:sp>
        <p:nvSpPr>
          <p:cNvPr id="3" name="Объект 2"/>
          <p:cNvSpPr>
            <a:spLocks noGrp="1"/>
          </p:cNvSpPr>
          <p:nvPr>
            <p:ph idx="1"/>
          </p:nvPr>
        </p:nvSpPr>
        <p:spPr>
          <a:xfrm>
            <a:off x="677334" y="1620983"/>
            <a:ext cx="8596668" cy="4420380"/>
          </a:xfrm>
        </p:spPr>
        <p:txBody>
          <a:bodyPr>
            <a:normAutofit/>
          </a:bodyPr>
          <a:lstStyle/>
          <a:p>
            <a:pPr marL="0" indent="0">
              <a:buNone/>
            </a:pPr>
            <a:r>
              <a:rPr lang="ru-RU" sz="2000" dirty="0"/>
              <a:t>Напишите небольшое эссе (3-5 предложений) о том, что и кто помогает вам сохранять радость жизни в сложные периоды жизни, </a:t>
            </a:r>
            <a:r>
              <a:rPr lang="ru-RU" sz="2000" dirty="0" smtClean="0"/>
              <a:t>на </a:t>
            </a:r>
            <a:r>
              <a:rPr lang="ru-RU" sz="2000" dirty="0"/>
              <a:t>что или на кого вы можете опереться, что или кто вас поддерживает?</a:t>
            </a:r>
          </a:p>
        </p:txBody>
      </p:sp>
      <p:pic>
        <p:nvPicPr>
          <p:cNvPr id="5" name="Рисунок 4"/>
          <p:cNvPicPr>
            <a:picLocks noChangeAspect="1"/>
          </p:cNvPicPr>
          <p:nvPr/>
        </p:nvPicPr>
        <p:blipFill>
          <a:blip r:embed="rId2"/>
          <a:stretch>
            <a:fillRect/>
          </a:stretch>
        </p:blipFill>
        <p:spPr>
          <a:xfrm>
            <a:off x="2673926" y="2941783"/>
            <a:ext cx="5001489" cy="3334326"/>
          </a:xfrm>
          <a:prstGeom prst="rect">
            <a:avLst/>
          </a:prstGeom>
        </p:spPr>
      </p:pic>
    </p:spTree>
    <p:extLst>
      <p:ext uri="{BB962C8B-B14F-4D97-AF65-F5344CB8AC3E}">
        <p14:creationId xmlns:p14="http://schemas.microsoft.com/office/powerpoint/2010/main" val="1451501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Обратная связь</a:t>
            </a:r>
            <a:endParaRPr lang="ru-RU" dirty="0"/>
          </a:p>
        </p:txBody>
      </p:sp>
      <p:sp>
        <p:nvSpPr>
          <p:cNvPr id="3" name="Объект 2"/>
          <p:cNvSpPr>
            <a:spLocks noGrp="1"/>
          </p:cNvSpPr>
          <p:nvPr>
            <p:ph idx="1"/>
          </p:nvPr>
        </p:nvSpPr>
        <p:spPr>
          <a:xfrm>
            <a:off x="677334" y="1620983"/>
            <a:ext cx="8596668" cy="4420380"/>
          </a:xfrm>
        </p:spPr>
        <p:txBody>
          <a:bodyPr>
            <a:normAutofit/>
          </a:bodyPr>
          <a:lstStyle/>
          <a:p>
            <a:pPr marL="0" indent="0" algn="ctr">
              <a:buNone/>
            </a:pPr>
            <a:r>
              <a:rPr lang="ru-RU" sz="2000" dirty="0" smtClean="0"/>
              <a:t>Какую «жемчужину» вы нашли в ходе практики?  </a:t>
            </a:r>
          </a:p>
          <a:p>
            <a:pPr marL="0" indent="0" algn="ctr">
              <a:buNone/>
            </a:pPr>
            <a:r>
              <a:rPr lang="ru-RU" sz="2000" dirty="0" smtClean="0"/>
              <a:t>С чем вы уходите?</a:t>
            </a:r>
          </a:p>
          <a:p>
            <a:pPr marL="0" indent="0" algn="ctr">
              <a:buNone/>
            </a:pPr>
            <a:r>
              <a:rPr lang="ru-RU" sz="2000" dirty="0" smtClean="0"/>
              <a:t>Поделитесь вашими осознаниями и впечатлениями.</a:t>
            </a:r>
            <a:endParaRPr lang="ru-RU" sz="2000" dirty="0"/>
          </a:p>
        </p:txBody>
      </p:sp>
      <p:pic>
        <p:nvPicPr>
          <p:cNvPr id="4" name="Рисунок 3"/>
          <p:cNvPicPr>
            <a:picLocks noChangeAspect="1"/>
          </p:cNvPicPr>
          <p:nvPr/>
        </p:nvPicPr>
        <p:blipFill>
          <a:blip r:embed="rId2"/>
          <a:stretch>
            <a:fillRect/>
          </a:stretch>
        </p:blipFill>
        <p:spPr>
          <a:xfrm>
            <a:off x="2356293" y="3106883"/>
            <a:ext cx="5238750" cy="3276600"/>
          </a:xfrm>
          <a:prstGeom prst="rect">
            <a:avLst/>
          </a:prstGeom>
        </p:spPr>
      </p:pic>
    </p:spTree>
    <p:extLst>
      <p:ext uri="{BB962C8B-B14F-4D97-AF65-F5344CB8AC3E}">
        <p14:creationId xmlns:p14="http://schemas.microsoft.com/office/powerpoint/2010/main" val="639519761"/>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101</TotalTime>
  <Words>557</Words>
  <Application>Microsoft Office PowerPoint</Application>
  <PresentationFormat>Широкоэкранный</PresentationFormat>
  <Paragraphs>54</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Courier New</vt:lpstr>
      <vt:lpstr>Trebuchet MS</vt:lpstr>
      <vt:lpstr>Wingdings 3</vt:lpstr>
      <vt:lpstr>Аспект</vt:lpstr>
      <vt:lpstr>Мастер-класс  «Опоры для радости жизни»</vt:lpstr>
      <vt:lpstr>Давайте знакомиться</vt:lpstr>
      <vt:lpstr>Техника «Опоры для радости жизни» (Калакуцкая А.А.)</vt:lpstr>
      <vt:lpstr>Этап 1. Расслабление</vt:lpstr>
      <vt:lpstr>Этап 2. Создание рисунка</vt:lpstr>
      <vt:lpstr>Этап 3. Работа с метафорическими ассоциативными картами</vt:lpstr>
      <vt:lpstr>Этап 4. Дополнительные ресурсы</vt:lpstr>
      <vt:lpstr>Этап 5. Написание эссе</vt:lpstr>
      <vt:lpstr>Обратная связь</vt:lpstr>
      <vt:lpstr>Тебя не учили, но когда земля уходит из под ног, ты сам должен становиться твердью. Тебя не учили, но когда помощи нет из вне, ты сам должен стать силой. Тебя не учили, но не всегда всё получается с первой попытки, тебе забыли объяснить, что настойчивость в твоих стремлениях однажды сделает тебя мастером своего дела. 99 провальных попыток затачивают тебя как алмаз, а сотая успешная попытка однажды сделает тебя легендой. </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Мастер-класс «Поиск опор»</dc:title>
  <dc:creator>RePack by Diakov</dc:creator>
  <cp:lastModifiedBy>RePack by Diakov</cp:lastModifiedBy>
  <cp:revision>12</cp:revision>
  <dcterms:created xsi:type="dcterms:W3CDTF">2022-08-17T08:42:44Z</dcterms:created>
  <dcterms:modified xsi:type="dcterms:W3CDTF">2022-09-15T12:38:08Z</dcterms:modified>
</cp:coreProperties>
</file>